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98" r:id="rId5"/>
    <p:sldId id="299" r:id="rId6"/>
    <p:sldId id="300" r:id="rId7"/>
    <p:sldId id="301" r:id="rId8"/>
    <p:sldId id="302" r:id="rId9"/>
    <p:sldId id="262" r:id="rId10"/>
    <p:sldId id="305" r:id="rId11"/>
    <p:sldId id="307" r:id="rId12"/>
    <p:sldId id="303" r:id="rId13"/>
    <p:sldId id="308" r:id="rId14"/>
  </p:sldIdLst>
  <p:sldSz cx="12192000" cy="6858000"/>
  <p:notesSz cx="7102475" cy="9388475"/>
  <p:embeddedFontLst>
    <p:embeddedFont>
      <p:font typeface="Franklin Gothic" panose="020B0604020202020204" charset="0"/>
      <p:bold r:id="rId16"/>
    </p:embeddedFont>
    <p:embeddedFont>
      <p:font typeface="Libre Franklin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uOFNyLrowWCK/UTAqv/OV75m0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Prompt: Forests of Random Forests</a:t>
            </a:r>
            <a:endParaRPr/>
          </a:p>
        </p:txBody>
      </p:sp>
      <p:sp>
        <p:nvSpPr>
          <p:cNvPr id="98" name="Google Shape;98;p4:notes"/>
          <p:cNvSpPr txBox="1">
            <a:spLocks noGrp="1"/>
          </p:cNvSpPr>
          <p:nvPr>
            <p:ph type="sldNum" idx="12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25" tIns="47100" rIns="94225" bIns="471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spcFirstLastPara="1" wrap="square" lIns="94225" tIns="47100" rIns="94225" bIns="47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9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body" idx="1"/>
          </p:nvPr>
        </p:nvSpPr>
        <p:spPr>
          <a:xfrm>
            <a:off x="581192" y="1451113"/>
            <a:ext cx="11029615" cy="452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body" idx="1"/>
          </p:nvPr>
        </p:nvSpPr>
        <p:spPr>
          <a:xfrm rot="5400000">
            <a:off x="4269977" y="-1352782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7914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marL="914400" lvl="1" indent="-310387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marL="1371600" lvl="2" indent="-304546" algn="l"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marL="1828800" lvl="3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marL="2286000" lvl="4" indent="-292861" algn="l"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8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8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8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8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151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6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6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body" idx="2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 b="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3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sz="2000" b="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4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5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sz="24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body" idx="1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2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sz="2400" b="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>
            <a:spLocks noGrp="1"/>
          </p:cNvSpPr>
          <p:nvPr>
            <p:ph type="pic" idx="2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27914" algn="l" rtl="0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0387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546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292861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sz="11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10473306" y="5930473"/>
            <a:ext cx="1354843" cy="53914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s/cc_home.htm#:~:text=few%20data%20sets.-,Proximities,by%20the%20number%20of%20trees.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 descr="A landscape of a mountain range with tre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7990" b="5760"/>
          <a:stretch/>
        </p:blipFill>
        <p:spPr>
          <a:xfrm>
            <a:off x="-5288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>
            <a:spLocks noGrp="1"/>
          </p:cNvSpPr>
          <p:nvPr>
            <p:ph type="title"/>
          </p:nvPr>
        </p:nvSpPr>
        <p:spPr>
          <a:xfrm>
            <a:off x="575894" y="2934834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Franklin Gothic"/>
              <a:buNone/>
            </a:pPr>
            <a:r>
              <a:rPr lang="en-US" dirty="0">
                <a:solidFill>
                  <a:srgbClr val="F2F2F2"/>
                </a:solidFill>
              </a:rPr>
              <a:t>SUPERVISED MACHINE LEARNING WITH </a:t>
            </a:r>
            <a:br>
              <a:rPr lang="en-US" dirty="0">
                <a:solidFill>
                  <a:srgbClr val="F2F2F2"/>
                </a:solidFill>
              </a:rPr>
            </a:br>
            <a:r>
              <a:rPr lang="en-US" dirty="0">
                <a:solidFill>
                  <a:srgbClr val="F2F2F2"/>
                </a:solidFill>
              </a:rPr>
              <a:t>RANDOM FORESTS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7A723D-743A-49C3-7D9A-A663368F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95"/>
            <a:ext cx="10515600" cy="899783"/>
          </a:xfrm>
        </p:spPr>
        <p:txBody>
          <a:bodyPr/>
          <a:lstStyle/>
          <a:p>
            <a:r>
              <a:rPr lang="en-US" dirty="0"/>
              <a:t>Random Forest Proximities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7B54D-DC43-8474-E3D8-9BC72F8C5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74787"/>
            <a:ext cx="10112375" cy="1954213"/>
          </a:xfrm>
        </p:spPr>
        <p:txBody>
          <a:bodyPr>
            <a:normAutofit/>
          </a:bodyPr>
          <a:lstStyle/>
          <a:p>
            <a:r>
              <a:rPr lang="en-US" sz="3200" dirty="0"/>
              <a:t>“[Proximities] are one of the most useful tools in random forests.”</a:t>
            </a:r>
          </a:p>
          <a:p>
            <a:r>
              <a:rPr lang="en-US" sz="3200" dirty="0"/>
              <a:t>--Leo </a:t>
            </a:r>
            <a:r>
              <a:rPr lang="en-US" sz="3200" dirty="0" err="1"/>
              <a:t>Breiman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326F7-8558-8EB2-CE90-8D4D6DD4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3733F08-8D04-5D59-1DE4-01C480763B9B}"/>
              </a:ext>
            </a:extLst>
          </p:cNvPr>
          <p:cNvSpPr txBox="1">
            <a:spLocks/>
          </p:cNvSpPr>
          <p:nvPr/>
        </p:nvSpPr>
        <p:spPr>
          <a:xfrm>
            <a:off x="838199" y="3764745"/>
            <a:ext cx="10112375" cy="19542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85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>
                <a:solidFill>
                  <a:schemeClr val="tx1">
                    <a:alpha val="85000"/>
                  </a:schemeClr>
                </a:solidFill>
              </a:rPr>
              <a:t>Original description: </a:t>
            </a:r>
          </a:p>
          <a:p>
            <a:r>
              <a:rPr lang="en-US" sz="3200" dirty="0">
                <a:solidFill>
                  <a:schemeClr val="tx1">
                    <a:alpha val="85000"/>
                  </a:schemeClr>
                </a:solidFill>
              </a:rPr>
              <a:t>“The proximities originally formed a </a:t>
            </a:r>
            <a:r>
              <a:rPr lang="en-US" sz="3200" dirty="0" err="1">
                <a:solidFill>
                  <a:schemeClr val="tx1">
                    <a:alpha val="85000"/>
                  </a:schemeClr>
                </a:solidFill>
              </a:rPr>
              <a:t>NxN</a:t>
            </a:r>
            <a:r>
              <a:rPr lang="en-US" sz="3200" dirty="0">
                <a:solidFill>
                  <a:schemeClr val="tx1">
                    <a:alpha val="85000"/>
                  </a:schemeClr>
                </a:solidFill>
              </a:rPr>
              <a:t> matrix. After a tree is grown, put all of the data, both training and </a:t>
            </a:r>
            <a:r>
              <a:rPr lang="en-US" sz="3200" dirty="0" err="1">
                <a:solidFill>
                  <a:schemeClr val="tx1">
                    <a:alpha val="85000"/>
                  </a:schemeClr>
                </a:solidFill>
              </a:rPr>
              <a:t>oob</a:t>
            </a:r>
            <a:r>
              <a:rPr lang="en-US" sz="3200" dirty="0">
                <a:solidFill>
                  <a:schemeClr val="tx1">
                    <a:alpha val="85000"/>
                  </a:schemeClr>
                </a:solidFill>
              </a:rPr>
              <a:t>, down the tree. If cases k and n are in the same terminal node increase their proximity by one. At the end, normalize the proximities by dividing by the number of trees.”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3D553-14B3-9427-808F-42047A9476A0}"/>
              </a:ext>
            </a:extLst>
          </p:cNvPr>
          <p:cNvSpPr txBox="1"/>
          <p:nvPr/>
        </p:nvSpPr>
        <p:spPr>
          <a:xfrm>
            <a:off x="838199" y="5788040"/>
            <a:ext cx="10112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https://www.stat.berkeley.edu/~breiman/RandomForests/cc_home.htm#:~:text=few%20data%20sets.-,Proximities,by%20the%20number%20of%20trees.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7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62B-8F4D-65FA-7042-6CA8F3F5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CC22-1A5E-F6A2-F357-76548133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in a Nutshell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59D85-DC1B-09F6-5963-F8DAB6E5C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2044853"/>
            <a:ext cx="10515599" cy="375126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“Proximities don’t just measure the similarity of the variables---they also take into account the importance of the variables.”</a:t>
            </a:r>
          </a:p>
          <a:p>
            <a:pPr marL="0" indent="0">
              <a:buNone/>
            </a:pPr>
            <a:r>
              <a:rPr lang="en-US" sz="1800" dirty="0"/>
              <a:t>“Two cases that have quite different predictor variables might have large proximity if they differ only on variables that are not important.”</a:t>
            </a:r>
          </a:p>
          <a:p>
            <a:pPr marL="0" indent="0">
              <a:buNone/>
            </a:pPr>
            <a:r>
              <a:rPr lang="en-US" sz="1800" dirty="0"/>
              <a:t>“Two cases that have quite similar values of the predictor variables might have small proximity if they differ on inputs that are important.”</a:t>
            </a:r>
          </a:p>
          <a:p>
            <a:pPr marL="0" indent="0">
              <a:buNone/>
            </a:pPr>
            <a:r>
              <a:rPr lang="en-US" sz="1800" dirty="0"/>
              <a:t>--Adele Cutler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C822-3995-86A9-CAF7-31EACA3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38FA6-219A-75D3-E402-311E0D4F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2BC2B5-5D6B-8D6C-E32B-56267B0F7CD6}"/>
              </a:ext>
            </a:extLst>
          </p:cNvPr>
          <p:cNvSpPr/>
          <p:nvPr/>
        </p:nvSpPr>
        <p:spPr>
          <a:xfrm>
            <a:off x="5882480" y="2325252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F212-933B-B9D8-05C4-4A9D1079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Random Forest Proximities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27C9-33E9-D0D1-D32A-7E0318F3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Proximities as a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3E4F5-27B8-7702-BA8A-43171569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measure of “closeness”</a:t>
            </a:r>
          </a:p>
          <a:p>
            <a:r>
              <a:rPr lang="en-US" dirty="0"/>
              <a:t>Supervised, but not class-conditional</a:t>
            </a:r>
          </a:p>
          <a:p>
            <a:r>
              <a:rPr lang="en-US" dirty="0"/>
              <a:t>Based on splits (optimized over responses)</a:t>
            </a:r>
          </a:p>
          <a:p>
            <a:r>
              <a:rPr lang="en-US" dirty="0"/>
              <a:t>Natural incorporation of variable importance</a:t>
            </a:r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DC0220-8B25-4F1F-0539-8E3C8FE060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025" y="2635091"/>
            <a:ext cx="5183188" cy="326263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3498B-2288-A324-C0EC-50B3C15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F3EBA-6797-CBAF-2CFB-DA421F99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Proximities for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3E108-7779-DF3A-2C33-8204FB9F7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0"/>
            <a:ext cx="5194767" cy="3633047"/>
          </a:xfrm>
        </p:spPr>
        <p:txBody>
          <a:bodyPr/>
          <a:lstStyle/>
          <a:p>
            <a:r>
              <a:rPr lang="en-US" dirty="0"/>
              <a:t>RF proximities visualizing the Titanic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6A23D-54B0-94AD-E8E0-CB58E1173D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C20F6A-9668-9EB0-1E01-37BC05C9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0" y="2482229"/>
            <a:ext cx="5072608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9EA9D7-C273-B2BB-C601-9A44E507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978" y="2447648"/>
            <a:ext cx="5072609" cy="39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67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ENSEMBLE LEARNING</a:t>
            </a:r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body" idx="1"/>
          </p:nvPr>
        </p:nvSpPr>
        <p:spPr>
          <a:xfrm>
            <a:off x="581192" y="1451113"/>
            <a:ext cx="11029615" cy="4524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3444" indent="0">
              <a:buNone/>
            </a:pPr>
            <a:r>
              <a:rPr lang="en-US" dirty="0"/>
              <a:t>Combines multiple </a:t>
            </a:r>
            <a:r>
              <a:rPr lang="en-US" b="1" dirty="0"/>
              <a:t>“weak learners”</a:t>
            </a:r>
            <a:r>
              <a:rPr lang="en-US" dirty="0"/>
              <a:t> to create a stronger model that reduces error and improves generalization.</a:t>
            </a:r>
          </a:p>
          <a:p>
            <a:pPr lvl="1"/>
            <a:r>
              <a:rPr lang="en-US" b="1" dirty="0"/>
              <a:t>Bagging:</a:t>
            </a:r>
            <a:r>
              <a:rPr lang="en-US" dirty="0"/>
              <a:t> Trains models on bootstrapped samples; combines predictions by averaging or voting → reduces variance, prevents overfitting.</a:t>
            </a:r>
          </a:p>
          <a:p>
            <a:pPr lvl="1"/>
            <a:r>
              <a:rPr lang="en-US" b="1" dirty="0"/>
              <a:t>Boosting:</a:t>
            </a:r>
            <a:r>
              <a:rPr lang="en-US" dirty="0"/>
              <a:t> Sequentially corrects errors of prior models → reduces bias and variance for high accuracy.</a:t>
            </a:r>
          </a:p>
          <a:p>
            <a:pPr lvl="1"/>
            <a:r>
              <a:rPr lang="en-US" b="1" dirty="0"/>
              <a:t>Stacking:</a:t>
            </a:r>
            <a:r>
              <a:rPr lang="en-US" dirty="0"/>
              <a:t> Combines diverse models using a </a:t>
            </a:r>
            <a:r>
              <a:rPr lang="en-US" b="1" dirty="0"/>
              <a:t>meta-model</a:t>
            </a:r>
            <a:r>
              <a:rPr lang="en-US" dirty="0"/>
              <a:t> that learns optimal blending → leverages strengths of all models.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64"/>
              <a:buNone/>
            </a:pPr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FLAVORS OF ENSEMBLE LEARNING: BAGGING, BOOSTING, STACKING</a:t>
            </a: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5" name="Google Shape;115;p6" descr="Bagging, Boosting &amp; Stacking Made Simple [3 How To Tutorials]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8956" y="1503907"/>
            <a:ext cx="9395791" cy="52851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1388298" y="1603513"/>
            <a:ext cx="4605129" cy="2554092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DC40C6-B73D-92BC-DE6B-34EB7D85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41540-3785-44D9-02C9-73474D9E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ensemble of randomized CART 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Combining trees beneficial if uncorrelated.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172220-4800-C161-8197-2AC7200457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01E44E-2251-B317-8D5C-0690188FC0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3FFF-96AE-3AAA-9B87-20FA71C595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B6F4-CB9D-15C6-5FE3-8249EFF21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636675-1B83-857F-3824-8C47CEB0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r="-2" b="423"/>
          <a:stretch>
            <a:fillRect/>
          </a:stretch>
        </p:blipFill>
        <p:spPr bwMode="auto">
          <a:xfrm>
            <a:off x="5750674" y="10"/>
            <a:ext cx="6441325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61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9B0385-647E-A825-987B-3135CC07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CART Limitations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5D999F-FCD7-7771-0856-31AE6B916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4324A8-D1AC-4E9A-9815-D30F68B5E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Easy to overfit.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20DB23-D6C1-2B99-6B2E-F61F049C9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79A427-3C8B-0015-234C-B87CDC0503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Decreased variance (ensembling)</a:t>
            </a:r>
          </a:p>
          <a:p>
            <a:r>
              <a:rPr lang="en-US" dirty="0"/>
              <a:t>Less sensitive to outliers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CA85DB-2F69-0CB9-4A29-14C12346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E35195-6330-91F8-B668-FDCB9EA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 descr="Evergreen tree covered in snow">
            <a:extLst>
              <a:ext uri="{FF2B5EF4-FFF2-40B4-BE49-F238E27FC236}">
                <a16:creationId xmlns:a16="http://schemas.microsoft.com/office/drawing/2014/main" id="{B12304D3-A88D-11B3-9865-4FE81CCA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5" y="2816353"/>
            <a:ext cx="4988257" cy="3325504"/>
          </a:xfrm>
          <a:prstGeom prst="rect">
            <a:avLst/>
          </a:prstGeom>
        </p:spPr>
      </p:pic>
      <p:pic>
        <p:nvPicPr>
          <p:cNvPr id="18" name="Picture 17" descr="Aerial view of snow covered conifers">
            <a:extLst>
              <a:ext uri="{FF2B5EF4-FFF2-40B4-BE49-F238E27FC236}">
                <a16:creationId xmlns:a16="http://schemas.microsoft.com/office/drawing/2014/main" id="{5E7D73AB-C17B-6A9F-2A8E-CC77C1B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54" y="2816353"/>
            <a:ext cx="5002653" cy="33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38A-706F-BE3A-4F4A-DABB706E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C2718-4D15-0433-76F9-5E6122B07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FAD58-0D47-F58F-9C90-8F31DDC9E1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For each tree, data is sampled with replacement</a:t>
            </a:r>
          </a:p>
          <a:p>
            <a:r>
              <a:rPr lang="en-US" dirty="0"/>
              <a:t>Sampled data: In-bag</a:t>
            </a:r>
          </a:p>
          <a:p>
            <a:r>
              <a:rPr lang="en-US" dirty="0"/>
              <a:t>Otherwise: Out-of-bag</a:t>
            </a:r>
          </a:p>
          <a:p>
            <a:r>
              <a:rPr lang="en-US" dirty="0"/>
              <a:t>P(In-Bag) --&gt;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BA515-99E5-BDA1-D8D1-AD8EA59C4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Feature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E357-FDD6-D250-70D2-7CA6043692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/>
          <a:lstStyle/>
          <a:p>
            <a:r>
              <a:rPr lang="en-US" dirty="0"/>
              <a:t>At each split, </a:t>
            </a:r>
            <a:r>
              <a:rPr lang="en-US" i="1" dirty="0"/>
              <a:t>m</a:t>
            </a:r>
            <a:r>
              <a:rPr lang="en-US" dirty="0"/>
              <a:t> variables considered</a:t>
            </a:r>
          </a:p>
          <a:p>
            <a:r>
              <a:rPr lang="en-US" dirty="0"/>
              <a:t>For classification: </a:t>
            </a:r>
            <a:r>
              <a:rPr lang="en-US" i="1" dirty="0"/>
              <a:t>m = sqrt(d)</a:t>
            </a:r>
          </a:p>
          <a:p>
            <a:r>
              <a:rPr lang="en-US" dirty="0"/>
              <a:t>For regression: </a:t>
            </a:r>
            <a:r>
              <a:rPr lang="en-US" i="1" dirty="0"/>
              <a:t>m = (1/3)d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8FEFF-8BC0-F2FA-8A53-31B500B5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6E8C5-9555-EAEE-2CFC-96E1A09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500C70-356D-8398-BAFA-41E384DE1408}"/>
              </a:ext>
            </a:extLst>
          </p:cNvPr>
          <p:cNvSpPr/>
          <p:nvPr/>
        </p:nvSpPr>
        <p:spPr>
          <a:xfrm>
            <a:off x="1803221" y="4718304"/>
            <a:ext cx="8071866" cy="18921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CC4C2-EED7-A0A3-3642-32C188B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920" y="5053900"/>
            <a:ext cx="7634695" cy="12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644AFA-EFE9-A1B3-80D2-38B3ED53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334000" cy="4365207"/>
          </a:xfrm>
        </p:spPr>
        <p:txBody>
          <a:bodyPr/>
          <a:lstStyle/>
          <a:p>
            <a:r>
              <a:rPr lang="en-US" dirty="0"/>
              <a:t>OOB pts. unseen by about 37% of trees</a:t>
            </a:r>
          </a:p>
          <a:p>
            <a:r>
              <a:rPr lang="en-US" dirty="0"/>
              <a:t>Serval as an internal validation set.</a:t>
            </a:r>
          </a:p>
          <a:p>
            <a:r>
              <a:rPr lang="en-US" dirty="0"/>
              <a:t>Used to estimate generalization error.</a:t>
            </a:r>
          </a:p>
          <a:p>
            <a:r>
              <a:rPr lang="en-US" dirty="0"/>
              <a:t>Can serve as cross-validation for hyperparameter tuning</a:t>
            </a:r>
          </a:p>
        </p:txBody>
      </p:sp>
      <p:pic>
        <p:nvPicPr>
          <p:cNvPr id="13" name="Content Placeholder 12" descr="A cat in a bag">
            <a:extLst>
              <a:ext uri="{FF2B5EF4-FFF2-40B4-BE49-F238E27FC236}">
                <a16:creationId xmlns:a16="http://schemas.microsoft.com/office/drawing/2014/main" id="{203B8727-7FDC-0623-91EA-2BC10FC63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950"/>
            <a:ext cx="5181600" cy="3454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5E4C9-825B-8510-8704-45480717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D1A43-AAD2-9914-0D92-4604D9A8C4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4563-02E3-A962-9BA9-4B62A4EF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 Predictions</a:t>
            </a:r>
          </a:p>
        </p:txBody>
      </p:sp>
      <p:pic>
        <p:nvPicPr>
          <p:cNvPr id="10" name="Google Shape;220;p19" descr="Explain the concept and working of the Random Forest model | AIML.com">
            <a:extLst>
              <a:ext uri="{FF2B5EF4-FFF2-40B4-BE49-F238E27FC236}">
                <a16:creationId xmlns:a16="http://schemas.microsoft.com/office/drawing/2014/main" id="{674D93C5-9381-CB00-910F-D8A3C411B87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l="31711" b="12032"/>
          <a:stretch/>
        </p:blipFill>
        <p:spPr>
          <a:xfrm>
            <a:off x="5139365" y="1592945"/>
            <a:ext cx="6309685" cy="4763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4C15B-EADA-A75F-3D6A-182520D2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tx2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9AD6D031-CC89-8DAB-8E6D-977B640A1E71}"/>
              </a:ext>
            </a:extLst>
          </p:cNvPr>
          <p:cNvSpPr txBox="1">
            <a:spLocks/>
          </p:cNvSpPr>
          <p:nvPr/>
        </p:nvSpPr>
        <p:spPr>
          <a:xfrm>
            <a:off x="523875" y="1830366"/>
            <a:ext cx="5181600" cy="43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Each tree provides one vote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Unweighted majority voting</a:t>
            </a:r>
          </a:p>
          <a:p>
            <a:r>
              <a:rPr lang="en-US" dirty="0">
                <a:solidFill>
                  <a:schemeClr val="tx1">
                    <a:alpha val="85000"/>
                  </a:schemeClr>
                </a:solidFill>
              </a:rPr>
              <a:t>Averaging for regression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en-US"/>
              <a:t>FEATURE IMPORTANCE</a:t>
            </a:r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body" idx="1"/>
          </p:nvPr>
        </p:nvSpPr>
        <p:spPr>
          <a:xfrm>
            <a:off x="581193" y="1451113"/>
            <a:ext cx="5514808" cy="497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123444" indent="0">
              <a:buNone/>
            </a:pPr>
            <a:r>
              <a:rPr lang="en-US" dirty="0"/>
              <a:t>Two main methods to assess feature impact on predictions:</a:t>
            </a:r>
          </a:p>
          <a:p>
            <a:r>
              <a:rPr lang="en-US" b="1" dirty="0"/>
              <a:t>1. Mean Decrease in Impurity (MDI)</a:t>
            </a:r>
            <a:endParaRPr lang="en-US" dirty="0"/>
          </a:p>
          <a:p>
            <a:pPr lvl="1"/>
            <a:r>
              <a:rPr lang="en-US" dirty="0"/>
              <a:t>Default method; measures how much each feature reduces impurity (Gini/entropy).</a:t>
            </a:r>
          </a:p>
          <a:p>
            <a:pPr lvl="1"/>
            <a:r>
              <a:rPr lang="en-US" b="1" dirty="0"/>
              <a:t>Steps:</a:t>
            </a:r>
            <a:r>
              <a:rPr lang="en-US" dirty="0"/>
              <a:t> compute impurity reduction → sum across trees → normalize.</a:t>
            </a:r>
          </a:p>
          <a:p>
            <a:pPr lvl="1"/>
            <a:r>
              <a:rPr lang="en-US" b="1" dirty="0"/>
              <a:t>Bias:</a:t>
            </a:r>
            <a:r>
              <a:rPr lang="en-US" dirty="0"/>
              <a:t> favors features with many categories or continuous values.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2. Permutation Importance</a:t>
            </a:r>
            <a:endParaRPr lang="en-US" dirty="0"/>
          </a:p>
          <a:p>
            <a:pPr lvl="1"/>
            <a:r>
              <a:rPr lang="en-US" dirty="0"/>
              <a:t>Shuffles feature values to see how performance drops.</a:t>
            </a:r>
          </a:p>
          <a:p>
            <a:pPr lvl="1"/>
            <a:r>
              <a:rPr lang="en-US" b="1" dirty="0"/>
              <a:t>Steps:</a:t>
            </a:r>
            <a:r>
              <a:rPr lang="en-US" dirty="0"/>
              <a:t> measure baseline → shuffle feature → re-evaluate → compute drop.</a:t>
            </a:r>
          </a:p>
          <a:p>
            <a:pPr lvl="1"/>
            <a:r>
              <a:rPr lang="en-US" b="1" dirty="0"/>
              <a:t>Interpretation:</a:t>
            </a:r>
            <a:r>
              <a:rPr lang="en-US" dirty="0"/>
              <a:t> larger performance drop = more important feature.</a:t>
            </a:r>
          </a:p>
          <a:p>
            <a:pPr lvl="1"/>
            <a:r>
              <a:rPr lang="en-US" dirty="0"/>
              <a:t>Model-agnostic and less biased than MDI.</a:t>
            </a:r>
            <a:br>
              <a:rPr lang="en-US" dirty="0"/>
            </a:br>
            <a:endParaRPr dirty="0"/>
          </a:p>
        </p:txBody>
      </p:sp>
      <p:sp>
        <p:nvSpPr>
          <p:cNvPr id="157" name="Google Shape;157;p1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58" name="Google Shape;15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2928" y="2482461"/>
            <a:ext cx="5136905" cy="354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646" y="691694"/>
            <a:ext cx="4793161" cy="179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606</Words>
  <Application>Microsoft Office PowerPoint</Application>
  <PresentationFormat>Widescreen</PresentationFormat>
  <Paragraphs>86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Franklin Gothic</vt:lpstr>
      <vt:lpstr>Libre Franklin</vt:lpstr>
      <vt:lpstr>Noto Sans Symbols</vt:lpstr>
      <vt:lpstr>DividendVTI</vt:lpstr>
      <vt:lpstr>SUPERVISED MACHINE LEARNING WITH  RANDOM FORESTS</vt:lpstr>
      <vt:lpstr>ENSEMBLE LEARNING</vt:lpstr>
      <vt:lpstr>FLAVORS OF ENSEMBLE LEARNING: BAGGING, BOOSTING, STACKING</vt:lpstr>
      <vt:lpstr>Random Forest</vt:lpstr>
      <vt:lpstr>Recall: CART Limitations</vt:lpstr>
      <vt:lpstr>Random Forest Randomizations</vt:lpstr>
      <vt:lpstr>Out-of-Bag Points</vt:lpstr>
      <vt:lpstr>Random Forest Predictions</vt:lpstr>
      <vt:lpstr>FEATURE IMPORTANCE</vt:lpstr>
      <vt:lpstr>Random Forest Proximities</vt:lpstr>
      <vt:lpstr>Proximities in a Nutshell</vt:lpstr>
      <vt:lpstr>What are Random Forest Proximities</vt:lpstr>
      <vt:lpstr>RF Proximities for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Scott Toborg</dc:creator>
  <cp:lastModifiedBy>Jake Rhodes</cp:lastModifiedBy>
  <cp:revision>7</cp:revision>
  <dcterms:created xsi:type="dcterms:W3CDTF">2023-08-21T23:41:59Z</dcterms:created>
  <dcterms:modified xsi:type="dcterms:W3CDTF">2025-11-10T19:43:16Z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